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72" r:id="rId9"/>
    <p:sldId id="273" r:id="rId10"/>
    <p:sldId id="265" r:id="rId11"/>
    <p:sldId id="266" r:id="rId12"/>
    <p:sldId id="267" r:id="rId13"/>
    <p:sldId id="270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Школа для детей с избыточной массой тела и ожирением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000" dirty="0">
                <a:solidFill>
                  <a:schemeClr val="tx1"/>
                </a:solidFill>
              </a:rPr>
              <a:t>ГАУЗ ТО «Городская поликлинака№12»</a:t>
            </a:r>
          </a:p>
          <a:p>
            <a:r>
              <a:rPr lang="ru-RU" sz="2000" dirty="0">
                <a:solidFill>
                  <a:schemeClr val="tx1"/>
                </a:solidFill>
              </a:rPr>
              <a:t>Занятие </a:t>
            </a:r>
            <a:r>
              <a:rPr lang="ru-RU" sz="2000" dirty="0" smtClean="0">
                <a:solidFill>
                  <a:schemeClr val="tx1"/>
                </a:solidFill>
              </a:rPr>
              <a:t>№</a:t>
            </a:r>
            <a:r>
              <a:rPr lang="ru-RU" sz="2000" dirty="0">
                <a:solidFill>
                  <a:schemeClr val="tx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073824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Составь свой фактический рацион питания, исходя из набора продуктов и блюд, которые употребляешь ежедневно.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1800" dirty="0"/>
              <a:t>Для определения веса продуктов и блюд можно использовать настольные </a:t>
            </a:r>
            <a:r>
              <a:rPr lang="ru-RU" sz="1800" dirty="0" smtClean="0"/>
              <a:t>весы, указать </a:t>
            </a:r>
            <a:r>
              <a:rPr lang="ru-RU" sz="1800" dirty="0"/>
              <a:t>вес в граммах. </a:t>
            </a:r>
            <a:endParaRPr lang="ru-RU" sz="1800" dirty="0" smtClean="0"/>
          </a:p>
          <a:p>
            <a:r>
              <a:rPr lang="ru-RU" sz="1800" dirty="0" smtClean="0"/>
              <a:t>Суточный </a:t>
            </a:r>
            <a:r>
              <a:rPr lang="ru-RU" sz="1800" dirty="0"/>
              <a:t>рацион включает все приемы </a:t>
            </a:r>
            <a:r>
              <a:rPr lang="ru-RU" sz="1800" dirty="0" smtClean="0"/>
              <a:t>пищи </a:t>
            </a:r>
            <a:r>
              <a:rPr lang="ru-RU" sz="1800" dirty="0"/>
              <a:t>от завтрака до ужина. Напротив каждого продукта в </a:t>
            </a:r>
            <a:r>
              <a:rPr lang="ru-RU" sz="1800" dirty="0" smtClean="0"/>
              <a:t>составленном рационе </a:t>
            </a:r>
            <a:r>
              <a:rPr lang="ru-RU" sz="1800" dirty="0"/>
              <a:t>необходимо указать калорийность (ккал), содержание белков, жиров и углеводов</a:t>
            </a:r>
            <a:r>
              <a:rPr lang="ru-RU" sz="1800" dirty="0" smtClean="0"/>
              <a:t>.</a:t>
            </a:r>
          </a:p>
          <a:p>
            <a:r>
              <a:rPr lang="ru-RU" sz="1800" dirty="0"/>
              <a:t>Далее составленный рацион необходимо проанализировать и сопоставить с нормативами. Для этого необходимо суммировать калорийность всех употребленных за день продуктов и блюд в фактическом рационе. В результате получится суточная калорийность питания, которая сравнивается с нормативной</a:t>
            </a:r>
            <a:r>
              <a:rPr lang="ru-RU" sz="1800" dirty="0" smtClean="0"/>
              <a:t>.</a:t>
            </a:r>
          </a:p>
          <a:p>
            <a:r>
              <a:rPr lang="ru-RU" sz="1800" dirty="0"/>
              <a:t>По результатам анализа делается вывод о том, нуждается ли пищевой рацион в корректировке и каким образом. Можно оценить режим питания, наличие завтрака, количество приемов пищи, объем порций употребляемых продуктов, время приема пищи, интервал между приемами пищи, время ужина и последнего приема пищи</a:t>
            </a:r>
            <a:r>
              <a:rPr lang="ru-RU" sz="1800" dirty="0" smtClean="0"/>
              <a:t>.</a:t>
            </a:r>
            <a:endParaRPr lang="ru-RU" sz="1800" dirty="0"/>
          </a:p>
          <a:p>
            <a:r>
              <a:rPr lang="ru-RU" sz="1800" dirty="0"/>
              <a:t>На основании полученных данных можно получить информацию за счет каких продуктов суточная калорийность рациона превышает нормативы, какие блюда богаты калориями и жирами, также можно определить объем употребляемой жидкости - воды</a:t>
            </a:r>
            <a:r>
              <a:rPr lang="ru-RU" sz="1800" dirty="0" smtClean="0"/>
              <a:t>.</a:t>
            </a:r>
            <a:endParaRPr lang="ru-RU" sz="1800" dirty="0"/>
          </a:p>
          <a:p>
            <a:r>
              <a:rPr lang="ru-RU" sz="1800" dirty="0"/>
              <a:t>Для оценки рациона питания школьникам предлагается использовать методику ведения дневника питания.</a:t>
            </a:r>
          </a:p>
        </p:txBody>
      </p:sp>
    </p:spTree>
    <p:extLst>
      <p:ext uri="{BB962C8B-B14F-4D97-AF65-F5344CB8AC3E}">
        <p14:creationId xmlns:p14="http://schemas.microsoft.com/office/powerpoint/2010/main" val="41483714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СОВЕТЫ ПО ВЕДЕНИЮ ДНЕВНИКА ПИТАНИЯ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Всегда носите с собой ваш дневник. Не думайте, что сможете сделать это позднее или записать информацию на листке бумаги и потом внести ее в дневник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Записывайте сразу, после того как поедите. Чем больше времени проходит, тем больше вероятность того, что вы недооцените или за- будете, что ели. Записывайте все, что вы съели или выпили.</a:t>
            </a:r>
            <a:br>
              <a:rPr lang="ru-RU" dirty="0"/>
            </a:br>
            <a:r>
              <a:rPr lang="ru-RU" dirty="0"/>
              <a:t>Будьте точны. Если вы съели салат, запишите все ингредиенты, из которых он состоял, и не забудьте про приправы. Если вы съели бутерброд, запишите точно, что было на нем (особенно пищу с большим содержанием жиров: сыр, колбасу или майонез). Используйте пищевые весы. С их помощью вы сможете точно определить вес своих порций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Информация должна быть полной. Не ограничивайте свои записи тем, что именно вы съели. Включайте информацию о том сколько, когда и как быстро вы съели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В конце каждого дня анализируйте свои записи. Ваш дневник - это ваша база информации для обучения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93563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Дневник питания школьника: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2774084"/>
              </p:ext>
            </p:extLst>
          </p:nvPr>
        </p:nvGraphicFramePr>
        <p:xfrm>
          <a:off x="1115618" y="1484781"/>
          <a:ext cx="6060835" cy="33749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0016"/>
                <a:gridCol w="1010016"/>
                <a:gridCol w="1010016"/>
                <a:gridCol w="1010016"/>
                <a:gridCol w="1010016"/>
                <a:gridCol w="1010755"/>
              </a:tblGrid>
              <a:tr h="4821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Даты, часы приема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Еда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Состав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Кол-во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Кал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Жиры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21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Завтрак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21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Перекус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21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Обед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21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Перекус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21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Ужин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21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Перекус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966913" y="22399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7406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706090"/>
          </a:xfrm>
        </p:spPr>
        <p:txBody>
          <a:bodyPr>
            <a:normAutofit/>
          </a:bodyPr>
          <a:lstStyle/>
          <a:p>
            <a:r>
              <a:rPr lang="ru-RU" sz="2400" dirty="0"/>
              <a:t>ФИЗИЧЕСКАЯ АКТИВНОСТЬ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r>
              <a:rPr lang="ru-RU" sz="1800" dirty="0"/>
              <a:t>Для каждого человека важны два вида физической активности: аэробные и силовые (на сопротивление) упражнения</a:t>
            </a:r>
            <a:r>
              <a:rPr lang="ru-RU" sz="1800" dirty="0" smtClean="0"/>
              <a:t>.</a:t>
            </a:r>
            <a:endParaRPr lang="ru-RU" sz="1800" dirty="0"/>
          </a:p>
          <a:p>
            <a:r>
              <a:rPr lang="ru-RU" sz="1800" dirty="0"/>
              <a:t>К аэробным упражнениям относятся любые виды активности, когда работает все тело, особенно большие мышцы ног — такие как ходьба, бег трусцой, езда на велосипеде, уборка квартиры. Эти виды активности тренируют сердечно-сосудистую систему и увеличивают скорость </a:t>
            </a:r>
            <a:r>
              <a:rPr lang="ru-RU" sz="1800" dirty="0" smtClean="0"/>
              <a:t>обмена</a:t>
            </a:r>
            <a:endParaRPr lang="ru-RU" sz="1800" dirty="0"/>
          </a:p>
          <a:p>
            <a:r>
              <a:rPr lang="ru-RU" sz="1800" dirty="0"/>
              <a:t>Силовые упражнения, такие как поднятие тяжестей, способствуют наращиванию мышечной массы, а она более эффективно сжигает калории и увеличивает ваши силы.</a:t>
            </a:r>
          </a:p>
        </p:txBody>
      </p:sp>
    </p:spTree>
    <p:extLst>
      <p:ext uri="{BB962C8B-B14F-4D97-AF65-F5344CB8AC3E}">
        <p14:creationId xmlns:p14="http://schemas.microsoft.com/office/powerpoint/2010/main" val="6211534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Расход энергии при различных  видах физической активности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5771721"/>
              </p:ext>
            </p:extLst>
          </p:nvPr>
        </p:nvGraphicFramePr>
        <p:xfrm>
          <a:off x="971601" y="1709267"/>
          <a:ext cx="7056782" cy="43120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52015"/>
                <a:gridCol w="2352015"/>
                <a:gridCol w="2352752"/>
              </a:tblGrid>
              <a:tr h="2156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Вид нагрузки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Длительность, мин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Расход энергии, ккал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56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Ходьба медленная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56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Ходьба быстрая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56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Мытье пола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56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Протирание пыли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56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Шитье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56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Перенос покупок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130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56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Глажение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56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Работа на компьютере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56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Приготовление пищи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56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Работа в саду (лопата)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56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Утренняя гимнастика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56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Бег трусцой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56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Танцы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56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Шейпинг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56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Аэробика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56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Игра в теннис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56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Игра  в бадминтон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56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Ходьба на лыжах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56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Плавание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75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1958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3200" dirty="0"/>
              <a:t>КАК ПРАВИЛЬНО ОЦЕНИТЬ ВЕС?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r>
              <a:rPr lang="ru-RU" sz="1800" dirty="0"/>
              <a:t>РАССЧИТАЙТЕ ИНДЕКС МАССЫ ТЕЛА (ИМТ) ПО ФОРМУЛЕ:</a:t>
            </a:r>
          </a:p>
          <a:p>
            <a:pPr marL="0" indent="0">
              <a:buNone/>
            </a:pPr>
            <a:r>
              <a:rPr lang="ru-RU" sz="1800" dirty="0" smtClean="0"/>
              <a:t>      ИМТ</a:t>
            </a:r>
            <a:r>
              <a:rPr lang="ru-RU" sz="1800" dirty="0"/>
              <a:t>: Вес (кг) </a:t>
            </a:r>
            <a:r>
              <a:rPr lang="ru-RU" sz="1800" dirty="0" smtClean="0"/>
              <a:t>/ </a:t>
            </a:r>
            <a:r>
              <a:rPr lang="ru-RU" sz="1800" dirty="0"/>
              <a:t>Рост (м²)</a:t>
            </a:r>
          </a:p>
          <a:p>
            <a:pPr marL="0" indent="0">
              <a:buNone/>
            </a:pPr>
            <a:r>
              <a:rPr lang="ru-RU" sz="1800" dirty="0" smtClean="0"/>
              <a:t>      </a:t>
            </a:r>
          </a:p>
          <a:p>
            <a:pPr marL="0" indent="0">
              <a:buNone/>
            </a:pPr>
            <a:r>
              <a:rPr lang="ru-RU" sz="1800" dirty="0"/>
              <a:t> </a:t>
            </a:r>
            <a:r>
              <a:rPr lang="ru-RU" sz="1800" dirty="0" smtClean="0"/>
              <a:t>    Например</a:t>
            </a:r>
            <a:r>
              <a:rPr lang="ru-RU" sz="1800" dirty="0"/>
              <a:t>, если Ваш вес равен 96 кг, а рост 160 см (1,6 м),</a:t>
            </a:r>
          </a:p>
          <a:p>
            <a:pPr marL="0" indent="0">
              <a:buNone/>
            </a:pPr>
            <a:r>
              <a:rPr lang="ru-RU" sz="1800" dirty="0" smtClean="0"/>
              <a:t>      то</a:t>
            </a:r>
            <a:r>
              <a:rPr lang="ru-RU" sz="1800" dirty="0"/>
              <a:t>: ИМТ = 96/(1,6 X 1,6) = 37,5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6742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Владелец\Desktop\170-1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708920"/>
            <a:ext cx="5400600" cy="3140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51520" y="404664"/>
            <a:ext cx="84969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ОЦЕНИТЕ СТЕПЕНЬ РИСКА ДЛЯ ЗДОРОВЬЯ (старше 18 лет)</a:t>
            </a:r>
          </a:p>
          <a:p>
            <a:r>
              <a:rPr lang="ru-RU" dirty="0"/>
              <a:t>В соответствии с полученным результатом ИМТ можно оценить степень риска развития сопутствующих заболеваний (сахарный диабет, атеросклероз, артериальная гипертония и ряд других, не менее серьезных болезней) по следующей таблице:</a:t>
            </a:r>
          </a:p>
        </p:txBody>
      </p:sp>
    </p:spTree>
    <p:extLst>
      <p:ext uri="{BB962C8B-B14F-4D97-AF65-F5344CB8AC3E}">
        <p14:creationId xmlns:p14="http://schemas.microsoft.com/office/powerpoint/2010/main" val="3264247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Таблица по нормам ИМТ у детей и подростков до 18 лет: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5004081"/>
              </p:ext>
            </p:extLst>
          </p:nvPr>
        </p:nvGraphicFramePr>
        <p:xfrm>
          <a:off x="971601" y="1988838"/>
          <a:ext cx="7272809" cy="35913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5377"/>
                <a:gridCol w="631565"/>
                <a:gridCol w="631565"/>
                <a:gridCol w="631565"/>
                <a:gridCol w="631565"/>
                <a:gridCol w="631565"/>
                <a:gridCol w="631565"/>
                <a:gridCol w="631565"/>
                <a:gridCol w="631565"/>
                <a:gridCol w="632456"/>
                <a:gridCol w="632456"/>
              </a:tblGrid>
              <a:tr h="5760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Возраст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(Лет)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Серьезный недобор веса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Легкий недобор веса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Норма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Лишний вес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Ожирение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Пол(д/м)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5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10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                                Индекс массы тела кг/м2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55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  2-3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14,0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14,4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15,0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15,1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16,5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16,3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18,0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18,6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19,1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19,4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5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4-5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13,6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13,8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14,5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15,0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16,0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15,6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17,5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17,2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18,0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17,8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5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6-7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13,0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13,6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14,0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14,0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15,1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15,2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16,8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17,5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18,7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18,4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5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8-9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13,1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13,7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14,1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14,1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15,8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15,8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18,1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18,7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20,1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20,1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5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10-11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13,7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13,9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14,5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14,6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16,8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16,5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20,0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20,3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23,0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22,1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5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12-13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14,6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14,5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15,4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15,3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18,0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17,8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21,7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22,4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25,2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24,3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5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14-15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15,5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15,7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16,3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16,3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19,1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19,2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23,2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23,9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27,1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26,0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5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16-17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16,3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16,8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17,4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17,8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20,5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20,5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24,6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25,3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28,9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27,5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5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18-19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17,0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17,9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18,2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18,9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21,4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21,8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25,8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26,8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30,2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28,9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5715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440160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Калорийность и сбалансированность рациона школьника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Определите энергетическую ценность суточного рациона (ЭЦСР).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168" y="2204864"/>
            <a:ext cx="5927316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1093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Определите фактор активности (ФА):</a:t>
            </a:r>
            <a:endParaRPr lang="ru-RU" sz="32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  <a:p>
            <a:r>
              <a:rPr lang="ru-RU" sz="2800" dirty="0" smtClean="0"/>
              <a:t>Определите суточную калорийность рациона =ЭЦСР*ФА</a:t>
            </a:r>
            <a:endParaRPr lang="ru-RU" sz="2800" dirty="0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505" y="1700808"/>
            <a:ext cx="6591334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494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Показатели сбалансированности рациона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Основной признак сбалансированности питания - правильное соотношение питательных веществ - белков, жиров, углеводов, витаминов и минеральных солей</a:t>
            </a:r>
            <a:r>
              <a:rPr lang="ru-RU" sz="2400" dirty="0" smtClean="0"/>
              <a:t>.</a:t>
            </a:r>
          </a:p>
          <a:p>
            <a:r>
              <a:rPr lang="ru-RU" sz="2400" dirty="0"/>
              <a:t>В зависимости от возраста, пола, </a:t>
            </a:r>
            <a:r>
              <a:rPr lang="ru-RU" sz="2400" dirty="0" err="1"/>
              <a:t>энергозатрат</a:t>
            </a:r>
            <a:r>
              <a:rPr lang="ru-RU" sz="2400" dirty="0"/>
              <a:t> и прочих факторов в рациональном питании школьников соотношение между белками, жирами и углеводами должно быть</a:t>
            </a:r>
            <a:r>
              <a:rPr lang="ru-RU" sz="2400" dirty="0" smtClean="0"/>
              <a:t>:</a:t>
            </a:r>
          </a:p>
          <a:p>
            <a:pPr marL="0" indent="0">
              <a:buNone/>
            </a:pPr>
            <a:r>
              <a:rPr lang="ru-RU" sz="2400" dirty="0"/>
              <a:t>    1:1:4 - при средней физической нагрузке </a:t>
            </a:r>
            <a:r>
              <a:rPr lang="ru-RU" sz="2400" dirty="0" smtClean="0"/>
              <a:t>         </a:t>
            </a:r>
          </a:p>
          <a:p>
            <a:pPr marL="0" indent="0">
              <a:buNone/>
            </a:pPr>
            <a:r>
              <a:rPr lang="ru-RU" sz="2400" dirty="0"/>
              <a:t> </a:t>
            </a:r>
            <a:r>
              <a:rPr lang="ru-RU" sz="2400" dirty="0" smtClean="0"/>
              <a:t>   1:1, 3:5 </a:t>
            </a:r>
            <a:r>
              <a:rPr lang="ru-RU" sz="2400" dirty="0"/>
              <a:t>- при тяжелом физическом труде</a:t>
            </a:r>
          </a:p>
        </p:txBody>
      </p:sp>
    </p:spTree>
    <p:extLst>
      <p:ext uri="{BB962C8B-B14F-4D97-AF65-F5344CB8AC3E}">
        <p14:creationId xmlns:p14="http://schemas.microsoft.com/office/powerpoint/2010/main" val="818091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Владелец\Desktop\Detskoe ogirenie 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83" y="980728"/>
            <a:ext cx="7231035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7825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Владелец\Desktop\изображение_viber_2024-05-05_18-54-29-86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3" y="261384"/>
            <a:ext cx="5393502" cy="5864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1446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822</Words>
  <Application>Microsoft Office PowerPoint</Application>
  <PresentationFormat>Экран (4:3)</PresentationFormat>
  <Paragraphs>271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Школа для детей с избыточной массой тела и ожирением</vt:lpstr>
      <vt:lpstr>КАК ПРАВИЛЬНО ОЦЕНИТЬ ВЕС?</vt:lpstr>
      <vt:lpstr>Презентация PowerPoint</vt:lpstr>
      <vt:lpstr>Таблица по нормам ИМТ у детей и подростков до 18 лет:</vt:lpstr>
      <vt:lpstr>Калорийность и сбалансированность рациона школьника </vt:lpstr>
      <vt:lpstr>Определите фактор активности (ФА):</vt:lpstr>
      <vt:lpstr>Показатели сбалансированности рациона</vt:lpstr>
      <vt:lpstr>Презентация PowerPoint</vt:lpstr>
      <vt:lpstr>Презентация PowerPoint</vt:lpstr>
      <vt:lpstr>Составь свой фактический рацион питания, исходя из набора продуктов и блюд, которые употребляешь ежедневно.</vt:lpstr>
      <vt:lpstr>СОВЕТЫ ПО ВЕДЕНИЮ ДНЕВНИКА ПИТАНИЯ</vt:lpstr>
      <vt:lpstr>Дневник питания школьника:</vt:lpstr>
      <vt:lpstr>ФИЗИЧЕСКАЯ АКТИВНОСТЬ</vt:lpstr>
      <vt:lpstr>Расход энергии при различных  видах физической активности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Школа для детей с избыточной массой тела и ожирением</dc:title>
  <dc:creator>Владелец</dc:creator>
  <cp:lastModifiedBy>Владелец</cp:lastModifiedBy>
  <cp:revision>20</cp:revision>
  <dcterms:created xsi:type="dcterms:W3CDTF">2024-04-14T17:45:02Z</dcterms:created>
  <dcterms:modified xsi:type="dcterms:W3CDTF">2024-05-05T14:21:08Z</dcterms:modified>
</cp:coreProperties>
</file>