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584175"/>
          </a:xfrm>
        </p:spPr>
        <p:txBody>
          <a:bodyPr/>
          <a:lstStyle/>
          <a:p>
            <a:r>
              <a:rPr lang="ru-RU" dirty="0"/>
              <a:t>Школа для детей с избыточной массой тела и ожирением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93610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ГАУЗ ТО «Городская поликлинака№12</a:t>
            </a:r>
            <a:r>
              <a:rPr lang="ru-RU" sz="2400" dirty="0" smtClean="0">
                <a:solidFill>
                  <a:schemeClr val="tx1"/>
                </a:solidFill>
              </a:rPr>
              <a:t>»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Занятие №1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89040"/>
            <a:ext cx="4041775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010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Почему необходимо пить не менее литра воды в день</a:t>
            </a:r>
            <a:r>
              <a:rPr lang="ru-RU" b="1" dirty="0" smtClean="0"/>
              <a:t>?</a:t>
            </a:r>
            <a:endParaRPr lang="ru-RU" dirty="0"/>
          </a:p>
          <a:p>
            <a:r>
              <a:rPr lang="ru-RU" sz="2600" dirty="0"/>
              <a:t>вода помогает снизить избыточный вес</a:t>
            </a:r>
            <a:r>
              <a:rPr lang="ru-RU" sz="2600" dirty="0" smtClean="0"/>
              <a:t>;</a:t>
            </a:r>
            <a:endParaRPr lang="ru-RU" sz="2600" dirty="0"/>
          </a:p>
          <a:p>
            <a:r>
              <a:rPr lang="ru-RU" sz="2600" dirty="0"/>
              <a:t>вода облегчает переваривание пищи и помогает бороться с </a:t>
            </a:r>
            <a:r>
              <a:rPr lang="ru-RU" sz="2600" dirty="0" smtClean="0"/>
              <a:t>усталостью,</a:t>
            </a:r>
          </a:p>
          <a:p>
            <a:r>
              <a:rPr lang="ru-RU" sz="2600" dirty="0" smtClean="0"/>
              <a:t> </a:t>
            </a:r>
            <a:r>
              <a:rPr lang="ru-RU" sz="2600" dirty="0"/>
              <a:t>вода заставляет правильно работать почки, способствует выведению отходов: </a:t>
            </a:r>
            <a:endParaRPr lang="ru-RU" sz="2600" dirty="0" smtClean="0"/>
          </a:p>
          <a:p>
            <a:r>
              <a:rPr lang="ru-RU" sz="2600" dirty="0" smtClean="0"/>
              <a:t>обеспечивает </a:t>
            </a:r>
            <a:r>
              <a:rPr lang="ru-RU" sz="2600" dirty="0"/>
              <a:t>поддержание артериального давления и баланса </a:t>
            </a:r>
            <a:r>
              <a:rPr lang="ru-RU" sz="2600" dirty="0" smtClean="0"/>
              <a:t>жидкости в </a:t>
            </a:r>
            <a:r>
              <a:rPr lang="ru-RU" sz="2600" dirty="0"/>
              <a:t>организме.</a:t>
            </a:r>
          </a:p>
          <a:p>
            <a:endParaRPr lang="ru-RU" dirty="0"/>
          </a:p>
          <a:p>
            <a:r>
              <a:rPr lang="ru-RU" b="1" dirty="0"/>
              <a:t>Почему желательно исключить из питания жгучие и острые специи, уксус, майонез, кетчупы</a:t>
            </a:r>
            <a:r>
              <a:rPr lang="ru-RU" b="1" dirty="0" smtClean="0"/>
              <a:t>?</a:t>
            </a:r>
            <a:endParaRPr lang="ru-RU" dirty="0"/>
          </a:p>
          <a:p>
            <a:r>
              <a:rPr lang="ru-RU" sz="2300" dirty="0"/>
              <a:t>жгучие и острые приправы раздражают слизистую желудочно- кишечного тракта, что приводит к развитию </a:t>
            </a:r>
            <a:r>
              <a:rPr lang="ru-RU" sz="2300" dirty="0" smtClean="0"/>
              <a:t>заболеваний;</a:t>
            </a:r>
          </a:p>
          <a:p>
            <a:r>
              <a:rPr lang="ru-RU" sz="2300" dirty="0" smtClean="0"/>
              <a:t>острые </a:t>
            </a:r>
            <a:r>
              <a:rPr lang="ru-RU" sz="2300" dirty="0"/>
              <a:t>приправы увеличивают аппетит, что затрудняет контроль за пищевым поведением, приводит к избыточному употреблению пищи.</a:t>
            </a:r>
          </a:p>
        </p:txBody>
      </p:sp>
    </p:spTree>
    <p:extLst>
      <p:ext uri="{BB962C8B-B14F-4D97-AF65-F5344CB8AC3E}">
        <p14:creationId xmlns:p14="http://schemas.microsoft.com/office/powerpoint/2010/main" val="152615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ОБОГАЩЁННЫЕ ПРОДУКТЫ. ЧТО О НИХ НАДО ЗНАТЬ ШКОЛЬНИКУ?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100" dirty="0"/>
              <a:t>Рацион современного человека полноценный, а иногда даже избыточный </a:t>
            </a:r>
            <a:r>
              <a:rPr lang="ru-RU" sz="2100" dirty="0" smtClean="0"/>
              <a:t>по калорийности</a:t>
            </a:r>
            <a:r>
              <a:rPr lang="ru-RU" sz="2100" dirty="0"/>
              <a:t>, может оказаться недостаточным по содержанию витаминов </a:t>
            </a:r>
            <a:r>
              <a:rPr lang="ru-RU" sz="2100" dirty="0" smtClean="0"/>
              <a:t>и микроэлементов</a:t>
            </a:r>
            <a:r>
              <a:rPr lang="ru-RU" sz="2100" dirty="0"/>
              <a:t>. Использование рафинированных продуктов, </a:t>
            </a:r>
            <a:r>
              <a:rPr lang="ru-RU" sz="2100" dirty="0" err="1"/>
              <a:t>кулинарно</a:t>
            </a:r>
            <a:r>
              <a:rPr lang="ru-RU" sz="2100" dirty="0"/>
              <a:t> обработанных, полуфабрикатов высокой степени готовности и продуктов с длительными сроками хранения, дополнительно снижает поступление в организм </a:t>
            </a:r>
            <a:r>
              <a:rPr lang="ru-RU" sz="2100" dirty="0" smtClean="0"/>
              <a:t>микронутриентов.</a:t>
            </a:r>
          </a:p>
          <a:p>
            <a:r>
              <a:rPr lang="ru-RU" sz="2100" dirty="0"/>
              <a:t>Витамины, макро- и микроэлементы - жизненно важные пищевые вещества. В организме они тесным образом взаимодействуют друг с другом, а их недостаток угрожает здоровью.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397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/>
          </a:bodyPr>
          <a:lstStyle/>
          <a:p>
            <a:r>
              <a:rPr lang="ru-RU" sz="1800" dirty="0"/>
              <a:t>Для обогащения пищевых продуктов используют те микронутриенты, дефицит которых широко распространен и угрожает состоянию здоровья. Это прежде всего витамины: С, группы В, фолиевая кислота, каротин, минеральные вещества (йод, железо, кальций</a:t>
            </a:r>
            <a:r>
              <a:rPr lang="ru-RU" sz="1800" dirty="0" smtClean="0"/>
              <a:t>).</a:t>
            </a:r>
          </a:p>
          <a:p>
            <a:r>
              <a:rPr lang="ru-RU" sz="1800" dirty="0"/>
              <a:t>Обогащаются, в первую очередь, продукты массового и регулярного потребления хлеб и хлебобулочные изделия, молоко и молочные продукты, напитки, продукты детского питания, соль</a:t>
            </a:r>
            <a:r>
              <a:rPr lang="ru-RU" sz="1800" dirty="0" smtClean="0"/>
              <a:t>.</a:t>
            </a:r>
          </a:p>
          <a:p>
            <a:r>
              <a:rPr lang="ru-RU" sz="1800" dirty="0"/>
              <a:t>Достаточно использовать йодированную соль вместо обычной, </a:t>
            </a:r>
            <a:r>
              <a:rPr lang="ru-RU" sz="1800" dirty="0" smtClean="0"/>
              <a:t>не йодированной</a:t>
            </a:r>
            <a:r>
              <a:rPr lang="ru-RU" sz="1800" dirty="0"/>
              <a:t>, и не только для приготовления и </a:t>
            </a:r>
            <a:r>
              <a:rPr lang="ru-RU" sz="1800" dirty="0" err="1" smtClean="0"/>
              <a:t>досаливания</a:t>
            </a:r>
            <a:r>
              <a:rPr lang="ru-RU" sz="1800" dirty="0" smtClean="0"/>
              <a:t> готовых блюд</a:t>
            </a:r>
            <a:r>
              <a:rPr lang="ru-RU" sz="1800" dirty="0"/>
              <a:t>, но также при выпечке хлеба и хлебобулочных изделий, в состав которых соль обычно входит, и можно решить проблему йодного дефицита. </a:t>
            </a:r>
            <a:endParaRPr lang="ru-RU" sz="1800" dirty="0" smtClean="0"/>
          </a:p>
          <a:p>
            <a:r>
              <a:rPr lang="ru-RU" sz="1800" dirty="0" smtClean="0"/>
              <a:t>Продукты</a:t>
            </a:r>
            <a:r>
              <a:rPr lang="ru-RU" sz="1800" dirty="0"/>
              <a:t>, содержащие витаминно-минеральные комплексы полезны и должны использоваться в питании во всех возрастных группах и, прежде всего, необходимы детям, школьникам, студентам, людям с повышенной физической или нервно-эмоциональной нагрузкой!</a:t>
            </a:r>
          </a:p>
        </p:txBody>
      </p:sp>
    </p:spTree>
    <p:extLst>
      <p:ext uri="{BB962C8B-B14F-4D97-AF65-F5344CB8AC3E}">
        <p14:creationId xmlns:p14="http://schemas.microsoft.com/office/powerpoint/2010/main" val="1996010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2920850"/>
              </p:ext>
            </p:extLst>
          </p:nvPr>
        </p:nvGraphicFramePr>
        <p:xfrm>
          <a:off x="755576" y="1484780"/>
          <a:ext cx="6855217" cy="40383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7250"/>
                <a:gridCol w="3427967"/>
              </a:tblGrid>
              <a:tr h="2718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Клинические проявления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Недостаток витаминов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18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Высокая восприимчивость к инфекциям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C,A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05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Повышенная утомляемость, слабость, снижение работоспособности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C,B1,B2,B12,A,E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92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Раздражительность, беспокойство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С, В1, В6, В12, РР, биотин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18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Бессонница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B6, PP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18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Стоматит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B1, B6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18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Бледность кожи и слизистых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С, В12, РР, фолиевая кислота, 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18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Сухость кожи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С, В6, биотин, 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18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Кожные высыпания (угри, фурункулы)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B6, PP,A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05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Проблема с волосами (тусклость, сухость, выпадение)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В6, биотин, 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18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Конъюнктивит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B2,B6,A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18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Анемии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В6, В12, фолиевая кислота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18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Снижение аппетита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A,B1, B2,B6,B12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87624" y="620689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Клинические проявления недостаточности витаминов:</a:t>
            </a:r>
          </a:p>
        </p:txBody>
      </p:sp>
    </p:spTree>
    <p:extLst>
      <p:ext uri="{BB962C8B-B14F-4D97-AF65-F5344CB8AC3E}">
        <p14:creationId xmlns:p14="http://schemas.microsoft.com/office/powerpoint/2010/main" val="911744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ДЕФИЦИТ МИКРОЭЛЕМЕНТОВ. ЧТО НУЖНО ЗНАТЬ ШКОЛЬНИКУ?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r>
              <a:rPr lang="ru-RU" sz="2300" dirty="0"/>
              <a:t>Причиной </a:t>
            </a:r>
            <a:r>
              <a:rPr lang="ru-RU" sz="2300" dirty="0" err="1"/>
              <a:t>йодо</a:t>
            </a:r>
            <a:r>
              <a:rPr lang="ru-RU" sz="2300" dirty="0"/>
              <a:t> и железодефицитных состояний является недостаточное потребление содержащих йод и железо продуктов. Наиболее богаты йодом продукты моря. Содержание йода в продуктах растительного происхождения зависит от его уровня в почве.</a:t>
            </a:r>
          </a:p>
          <a:p>
            <a:endParaRPr lang="ru-RU" sz="2300" dirty="0"/>
          </a:p>
          <a:p>
            <a:r>
              <a:rPr lang="ru-RU" sz="2300" dirty="0"/>
              <a:t>При недостаточном поступлении с пищей йода нарушается синтез гормона щитовидной железы, происходит ее разрастание, в результате возникает эндемический зоб. Другими серьезными следствиями йодного дефицита являются нарушения развития центральной нервной системы, отставание в физическом и психическом развитии, снижение иммунитета и, как следствие, наступает большая подверженность инфекционным заболеваниям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1985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>
            <a:normAutofit/>
          </a:bodyPr>
          <a:lstStyle/>
          <a:p>
            <a:r>
              <a:rPr lang="ru-RU" sz="1800" dirty="0"/>
              <a:t>Внешним проявлением железодефицитных состояний является бледность и сухость кожных покровов, </a:t>
            </a:r>
            <a:r>
              <a:rPr lang="ru-RU" sz="1800" dirty="0" err="1"/>
              <a:t>синюшность</a:t>
            </a:r>
            <a:r>
              <a:rPr lang="ru-RU" sz="1800" dirty="0"/>
              <a:t> губ, ломкость волос и ногтей, снижение эмоционального статуса; возрастает риск и тяжесть простудных, </a:t>
            </a:r>
            <a:r>
              <a:rPr lang="ru-RU" sz="1800" dirty="0" smtClean="0"/>
              <a:t>инфекционных заболеваний,</a:t>
            </a:r>
            <a:endParaRPr lang="ru-RU" sz="1800" dirty="0"/>
          </a:p>
          <a:p>
            <a:r>
              <a:rPr lang="ru-RU" sz="1800" dirty="0"/>
              <a:t>С целью профилактики развития заболеваний, связанных с дефицитом микроэлементов и витаминов, разработаны технологии по производству обогащенных продуктов, в первую очередь, продуктов массового потребления</a:t>
            </a:r>
            <a:r>
              <a:rPr lang="ru-RU" sz="1800" dirty="0" smtClean="0"/>
              <a:t>.</a:t>
            </a:r>
            <a:endParaRPr lang="ru-RU" sz="1800" dirty="0"/>
          </a:p>
          <a:p>
            <a:r>
              <a:rPr lang="ru-RU" sz="1800" dirty="0"/>
              <a:t>Профилактикой </a:t>
            </a:r>
            <a:r>
              <a:rPr lang="ru-RU" sz="1800" dirty="0" err="1"/>
              <a:t>йододефицитных</a:t>
            </a:r>
            <a:r>
              <a:rPr lang="ru-RU" sz="1800" dirty="0"/>
              <a:t> состояний является использование йодированной соли. Надо только не забывать постоянно использовать Йодированную соль и лучше добавлять её в уже готовую пищу.</a:t>
            </a:r>
          </a:p>
        </p:txBody>
      </p:sp>
    </p:spTree>
    <p:extLst>
      <p:ext uri="{BB962C8B-B14F-4D97-AF65-F5344CB8AC3E}">
        <p14:creationId xmlns:p14="http://schemas.microsoft.com/office/powerpoint/2010/main" val="1885214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ru-RU" sz="1800" dirty="0"/>
              <a:t>Обогащение хлеба йодом, железом, витаминами группы В из муки высшего и 1 сорта позволяет обеспечить 30-50% суточной потребности детей и подростков в этих микронутриентах при употреблении 200-250 г. хлеба</a:t>
            </a:r>
            <a:r>
              <a:rPr lang="ru-RU" sz="1800" dirty="0" smtClean="0"/>
              <a:t>.</a:t>
            </a:r>
            <a:endParaRPr lang="ru-RU" sz="1800" dirty="0"/>
          </a:p>
          <a:p>
            <a:r>
              <a:rPr lang="ru-RU" sz="1800" dirty="0"/>
              <a:t>Помните: чем разнообразнее наш рацион питания, тем больше пользы он принесет для организма и здоровья в целом! Использование обогащенных продуктов позволит восполнить недостаток витаминов и микроэлементов до необходимой нормы, при этом не увеличивая калорийность блюд!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995" y="3140968"/>
            <a:ext cx="47625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403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Школа </a:t>
            </a:r>
            <a:r>
              <a:rPr lang="ru-RU" sz="1800" dirty="0"/>
              <a:t>для детей с избыточной массой тела и с ожирением это специальные образовательные занятия, помогающие контролировать вес и изменить образ жизни </a:t>
            </a:r>
            <a:r>
              <a:rPr lang="ru-RU" sz="1800" dirty="0" smtClean="0"/>
              <a:t>Вашего ребенка. Программа </a:t>
            </a:r>
            <a:r>
              <a:rPr lang="ru-RU" sz="1800" dirty="0"/>
              <a:t>предназначена для детей с избыточной массой тела, которые не могут самостоятельно придерживаться рекомендаций врача без участия родителей, затрудняются разработать собственный рацион питания и хотят узнать больше о видах нарушения обмена веществ и способах коррекции веса.</a:t>
            </a:r>
          </a:p>
          <a:p>
            <a:endParaRPr lang="ru-RU" dirty="0"/>
          </a:p>
        </p:txBody>
      </p:sp>
      <p:pic>
        <p:nvPicPr>
          <p:cNvPr id="3074" name="Picture 2" descr="D:\png-clipart-woman-weight-loss-illustration-junk-food-health-junk-food-and-healthy-food-compare-child-foo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352" y="2852935"/>
            <a:ext cx="5864648" cy="397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175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/>
              <a:t>ГДЕ СОДЕРЖАТСЯ БЕЛКИ, ЖИРЫ И УГЛЕВОДЫ?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Autofit/>
          </a:bodyPr>
          <a:lstStyle/>
          <a:p>
            <a:r>
              <a:rPr lang="ru-RU" sz="1800" b="1" dirty="0"/>
              <a:t>Животные </a:t>
            </a:r>
            <a:r>
              <a:rPr lang="ru-RU" sz="1800" b="1" dirty="0" smtClean="0"/>
              <a:t>белки: </a:t>
            </a:r>
            <a:r>
              <a:rPr lang="ru-RU" sz="1800" dirty="0" smtClean="0"/>
              <a:t>мясо</a:t>
            </a:r>
            <a:r>
              <a:rPr lang="ru-RU" sz="1800" dirty="0"/>
              <a:t>, рыба, молочные продукты, яичный белок; содержат незаменимые аминокислоты</a:t>
            </a:r>
            <a:r>
              <a:rPr lang="ru-RU" sz="1800" dirty="0" smtClean="0"/>
              <a:t>.</a:t>
            </a:r>
            <a:endParaRPr lang="ru-RU" sz="1800" b="1" dirty="0"/>
          </a:p>
          <a:p>
            <a:r>
              <a:rPr lang="ru-RU" sz="1800" b="1" dirty="0"/>
              <a:t>Растительные </a:t>
            </a:r>
            <a:r>
              <a:rPr lang="ru-RU" sz="1800" b="1" dirty="0" smtClean="0"/>
              <a:t>белки: </a:t>
            </a:r>
            <a:r>
              <a:rPr lang="ru-RU" sz="1800" dirty="0" smtClean="0"/>
              <a:t>соя</a:t>
            </a:r>
            <a:r>
              <a:rPr lang="ru-RU" sz="1800" dirty="0"/>
              <a:t>, фасоль, горох, грибы, </a:t>
            </a:r>
            <a:r>
              <a:rPr lang="ru-RU" sz="1800" dirty="0" smtClean="0"/>
              <a:t>злаки; содержат </a:t>
            </a:r>
            <a:r>
              <a:rPr lang="ru-RU" sz="1800" dirty="0"/>
              <a:t>много клетчатки</a:t>
            </a:r>
            <a:r>
              <a:rPr lang="ru-RU" sz="1800" dirty="0" smtClean="0"/>
              <a:t>.</a:t>
            </a:r>
            <a:endParaRPr lang="ru-RU" sz="1800" dirty="0"/>
          </a:p>
          <a:p>
            <a:r>
              <a:rPr lang="ru-RU" sz="1800" b="1" dirty="0"/>
              <a:t>Животные </a:t>
            </a:r>
            <a:r>
              <a:rPr lang="ru-RU" sz="1800" b="1" dirty="0" smtClean="0"/>
              <a:t>жиры: </a:t>
            </a:r>
            <a:r>
              <a:rPr lang="ru-RU" sz="1800" dirty="0" smtClean="0"/>
              <a:t>сливочное </a:t>
            </a:r>
            <a:r>
              <a:rPr lang="ru-RU" sz="1800" dirty="0"/>
              <a:t>и топленое масло, сало, жирное мясо, птица, рыба, колбасы, молочные </a:t>
            </a:r>
            <a:r>
              <a:rPr lang="ru-RU" sz="1800" dirty="0" smtClean="0"/>
              <a:t>продукты содержат </a:t>
            </a:r>
            <a:r>
              <a:rPr lang="ru-RU" sz="1800" dirty="0"/>
              <a:t>насыщенные жирные кислоты, холестерин</a:t>
            </a:r>
            <a:r>
              <a:rPr lang="ru-RU" sz="1800" dirty="0" smtClean="0"/>
              <a:t>.</a:t>
            </a:r>
            <a:endParaRPr lang="ru-RU" sz="1800" dirty="0"/>
          </a:p>
          <a:p>
            <a:r>
              <a:rPr lang="ru-RU" sz="1800" b="1" dirty="0"/>
              <a:t>Растительные </a:t>
            </a:r>
            <a:r>
              <a:rPr lang="ru-RU" sz="1800" b="1" dirty="0" smtClean="0"/>
              <a:t>жиры: </a:t>
            </a:r>
            <a:r>
              <a:rPr lang="ru-RU" sz="1800" dirty="0" smtClean="0"/>
              <a:t>растительные </a:t>
            </a:r>
            <a:r>
              <a:rPr lang="ru-RU" sz="1800" dirty="0"/>
              <a:t>масла, оливки, орехи, семечки, </a:t>
            </a:r>
            <a:r>
              <a:rPr lang="ru-RU" sz="1800" dirty="0" smtClean="0"/>
              <a:t>авокадо; содержат</a:t>
            </a:r>
            <a:r>
              <a:rPr lang="ru-RU" sz="1800" dirty="0"/>
              <a:t>, преимущественно, ненасыщенные жирные кислоты</a:t>
            </a:r>
            <a:r>
              <a:rPr lang="ru-RU" sz="1800" dirty="0" smtClean="0"/>
              <a:t>.</a:t>
            </a:r>
            <a:endParaRPr lang="ru-RU" sz="1800" b="1" dirty="0"/>
          </a:p>
          <a:p>
            <a:r>
              <a:rPr lang="ru-RU" sz="1800" b="1" dirty="0"/>
              <a:t>Неусвояемые углеводы (</a:t>
            </a:r>
            <a:r>
              <a:rPr lang="ru-RU" sz="1800" b="1" dirty="0" smtClean="0"/>
              <a:t>клетчатка): </a:t>
            </a:r>
            <a:r>
              <a:rPr lang="ru-RU" sz="1800" dirty="0" smtClean="0"/>
              <a:t>овощи</a:t>
            </a:r>
            <a:r>
              <a:rPr lang="ru-RU" sz="1800" dirty="0"/>
              <a:t>, зелень, фрукты, ягоды, крупы, мука грубого помола; не всасываются в кишечнике, не влияют на массу тела, дают сытость</a:t>
            </a:r>
            <a:r>
              <a:rPr lang="ru-RU" sz="1800" dirty="0" smtClean="0"/>
              <a:t>.</a:t>
            </a:r>
            <a:endParaRPr lang="ru-RU" sz="1800" dirty="0"/>
          </a:p>
          <a:p>
            <a:r>
              <a:rPr lang="ru-RU" sz="1800" b="1" dirty="0"/>
              <a:t>Усвояемые углеводы</a:t>
            </a:r>
            <a:r>
              <a:rPr lang="ru-RU" sz="1800" b="1" dirty="0" smtClean="0"/>
              <a:t>: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            а</a:t>
            </a:r>
            <a:r>
              <a:rPr lang="ru-RU" sz="1800" dirty="0"/>
              <a:t>) - быстроусвояемые (простые сахара: сахар, мед, кондитерские изделия, варенье, соки, сладкие напитки, фрукты и ягоды</a:t>
            </a:r>
            <a:r>
              <a:rPr lang="ru-RU" sz="1800" dirty="0" smtClean="0"/>
              <a:t>);  быстро </a:t>
            </a:r>
            <a:r>
              <a:rPr lang="ru-RU" sz="1800" dirty="0"/>
              <a:t>всасываются в кровь</a:t>
            </a:r>
            <a:r>
              <a:rPr lang="ru-RU" sz="1800" dirty="0" smtClean="0"/>
              <a:t>;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            6</a:t>
            </a:r>
            <a:r>
              <a:rPr lang="ru-RU" sz="1800" dirty="0"/>
              <a:t>) - медленноусвояемые (сложные углеводы крахмал, изделия из злаков мука, хлеб, макаронные изделия; крупы, кукуруза, картофель</a:t>
            </a:r>
            <a:r>
              <a:rPr lang="ru-RU" sz="1800" dirty="0" smtClean="0"/>
              <a:t>);  всасываются </a:t>
            </a:r>
            <a:r>
              <a:rPr lang="ru-RU" sz="1800" dirty="0"/>
              <a:t>медленнее.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072730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/>
              <a:t>Контролируйте потребление </a:t>
            </a:r>
            <a:r>
              <a:rPr lang="ru-RU" sz="3200" dirty="0" smtClean="0"/>
              <a:t>жира: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2520280"/>
          </a:xfrm>
        </p:spPr>
        <p:txBody>
          <a:bodyPr>
            <a:normAutofit/>
          </a:bodyPr>
          <a:lstStyle/>
          <a:p>
            <a:r>
              <a:rPr lang="ru-RU" sz="1800" dirty="0"/>
              <a:t>исключите жареные </a:t>
            </a:r>
            <a:r>
              <a:rPr lang="ru-RU" sz="1800" dirty="0" smtClean="0"/>
              <a:t>блюда</a:t>
            </a:r>
            <a:endParaRPr lang="ru-RU" sz="1800" dirty="0"/>
          </a:p>
          <a:p>
            <a:r>
              <a:rPr lang="ru-RU" sz="1800" dirty="0"/>
              <a:t>не используйте дополнительный жир при приготовлении; </a:t>
            </a:r>
            <a:endParaRPr lang="ru-RU" sz="1800" dirty="0" smtClean="0"/>
          </a:p>
          <a:p>
            <a:r>
              <a:rPr lang="ru-RU" sz="1800" dirty="0" smtClean="0"/>
              <a:t>ограничивайте </a:t>
            </a:r>
            <a:r>
              <a:rPr lang="ru-RU" sz="1800" dirty="0"/>
              <a:t>употребление колбасных изделий, мясных </a:t>
            </a:r>
            <a:r>
              <a:rPr lang="ru-RU" sz="1800" dirty="0" smtClean="0"/>
              <a:t>копченостей, особенно </a:t>
            </a:r>
            <a:r>
              <a:rPr lang="ru-RU" sz="1800" dirty="0"/>
              <a:t>с видимым жиром, они содержат большое количество </a:t>
            </a:r>
            <a:r>
              <a:rPr lang="ru-RU" sz="1800" dirty="0" smtClean="0"/>
              <a:t>– животного жира и мало белка</a:t>
            </a:r>
          </a:p>
          <a:p>
            <a:r>
              <a:rPr lang="ru-RU" sz="1800" dirty="0" smtClean="0"/>
              <a:t>используйте </a:t>
            </a:r>
            <a:r>
              <a:rPr lang="ru-RU" sz="1800" dirty="0"/>
              <a:t>в питании нежирные сорта рыбы, снимайте кожу с </a:t>
            </a:r>
            <a:r>
              <a:rPr lang="ru-RU" sz="1800" dirty="0" smtClean="0"/>
              <a:t>птицы, </a:t>
            </a:r>
            <a:r>
              <a:rPr lang="ru-RU" sz="1800" dirty="0"/>
              <a:t>применяйте нежирные сорта мяса, молока и молочных продуктов, при этом предпочтение отдавайте продуктам с более низким содержанием жира.</a:t>
            </a:r>
          </a:p>
          <a:p>
            <a:endParaRPr lang="ru-RU" sz="1800" dirty="0"/>
          </a:p>
        </p:txBody>
      </p:sp>
      <p:pic>
        <p:nvPicPr>
          <p:cNvPr id="4098" name="Picture 2" descr="D:\23297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072"/>
            <a:ext cx="4128372" cy="275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299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Контролируйте потребление сахара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1872208"/>
          </a:xfrm>
        </p:spPr>
        <p:txBody>
          <a:bodyPr>
            <a:normAutofit/>
          </a:bodyPr>
          <a:lstStyle/>
          <a:p>
            <a:r>
              <a:rPr lang="ru-RU" sz="1800" dirty="0"/>
              <a:t>основные источники сахара: варенье, шоколад, конфеты, кондитерские изделия, сладкие газированные напитки; </a:t>
            </a:r>
          </a:p>
          <a:p>
            <a:r>
              <a:rPr lang="ru-RU" sz="1800" dirty="0" smtClean="0"/>
              <a:t>сладкие </a:t>
            </a:r>
            <a:r>
              <a:rPr lang="ru-RU" sz="1800" dirty="0"/>
              <a:t>блюда с большим содержанием сахара необходимо потреблять ограниченно, чтобы избежать вредного влияния на обмен веществ, риска возникновения пищевой аллергии и избыточного веса, а также нарушения работы желудочно-кишечного тракта.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89040"/>
            <a:ext cx="3923928" cy="306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146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/>
              <a:t>Контролируйте потребление соли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2304256"/>
          </a:xfrm>
        </p:spPr>
        <p:txBody>
          <a:bodyPr>
            <a:normAutofit/>
          </a:bodyPr>
          <a:lstStyle/>
          <a:p>
            <a:r>
              <a:rPr lang="ru-RU" sz="1900" dirty="0"/>
              <a:t>норма потребления соли составляет не более 5 г/сутки (1 </a:t>
            </a:r>
            <a:r>
              <a:rPr lang="ru-RU" sz="1900" dirty="0" err="1"/>
              <a:t>ч.л</a:t>
            </a:r>
            <a:r>
              <a:rPr lang="ru-RU" sz="1900" dirty="0"/>
              <a:t>.); </a:t>
            </a:r>
          </a:p>
          <a:p>
            <a:r>
              <a:rPr lang="ru-RU" sz="1900" dirty="0" smtClean="0"/>
              <a:t>избыточное </a:t>
            </a:r>
            <a:r>
              <a:rPr lang="ru-RU" sz="1900" dirty="0"/>
              <a:t>потребление соли приводит к задержке жидкости в организме, повышению артериального давления, отекам</a:t>
            </a:r>
            <a:r>
              <a:rPr lang="ru-RU" sz="1900" dirty="0" smtClean="0"/>
              <a:t>;</a:t>
            </a:r>
          </a:p>
          <a:p>
            <a:r>
              <a:rPr lang="ru-RU" sz="1900" dirty="0" smtClean="0"/>
              <a:t> </a:t>
            </a:r>
            <a:r>
              <a:rPr lang="ru-RU" sz="1900" dirty="0"/>
              <a:t>основные правила употребления соли: готовьте без соли, солите готовое блюдо перед употреблением, используйте соль с пониженным содержанием натрия, ограничивайте употребление колбасных изделий, мясных копченостей.</a:t>
            </a:r>
          </a:p>
          <a:p>
            <a:endParaRPr lang="ru-RU" dirty="0"/>
          </a:p>
        </p:txBody>
      </p:sp>
      <p:pic>
        <p:nvPicPr>
          <p:cNvPr id="6146" name="Picture 2" descr="D: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14026"/>
            <a:ext cx="4572000" cy="332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345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Выбирайте правильные способы кулинарной обработки пищи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-  </a:t>
            </a:r>
            <a:r>
              <a:rPr lang="ru-RU" sz="1800" dirty="0"/>
              <a:t>предпочтительно: приготовление на пару, отваривание, </a:t>
            </a:r>
            <a:r>
              <a:rPr lang="ru-RU" sz="1800" dirty="0" smtClean="0"/>
              <a:t>запекание, тушение</a:t>
            </a:r>
            <a:r>
              <a:rPr lang="ru-RU" sz="1800" dirty="0"/>
              <a:t>, </a:t>
            </a:r>
            <a:r>
              <a:rPr lang="ru-RU" sz="1800" dirty="0" smtClean="0"/>
              <a:t>гриль;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- исключите</a:t>
            </a:r>
            <a:r>
              <a:rPr lang="ru-RU" sz="1800" dirty="0"/>
              <a:t>: жарение на сковородке с использованием дополнительного жира или масла, приготовление во фритюре, панировку</a:t>
            </a:r>
          </a:p>
        </p:txBody>
      </p:sp>
    </p:spTree>
    <p:extLst>
      <p:ext uri="{BB962C8B-B14F-4D97-AF65-F5344CB8AC3E}">
        <p14:creationId xmlns:p14="http://schemas.microsoft.com/office/powerpoint/2010/main" val="1828924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ЧТО НУЖНО ЗНАТЬ КАЖДОМУ ШКОЛЬНИКУ?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ru-RU" sz="1800" b="1" dirty="0"/>
              <a:t>Почему нельзя НЕ </a:t>
            </a:r>
            <a:r>
              <a:rPr lang="ru-RU" sz="1800" b="1" dirty="0" smtClean="0"/>
              <a:t>есть?</a:t>
            </a:r>
          </a:p>
          <a:p>
            <a:r>
              <a:rPr lang="ru-RU" sz="1800" dirty="0" smtClean="0"/>
              <a:t>негативное </a:t>
            </a:r>
            <a:r>
              <a:rPr lang="ru-RU" sz="1800" dirty="0"/>
              <a:t>влияние на состояние внутренних органов и всего организма: риск развития заболеваний многих органов, появление избыточного веса: снижение внимания и умственной активности</a:t>
            </a:r>
            <a:r>
              <a:rPr lang="ru-RU" sz="1800" dirty="0" smtClean="0"/>
              <a:t>.</a:t>
            </a:r>
            <a:endParaRPr lang="ru-RU" sz="1800" dirty="0"/>
          </a:p>
          <a:p>
            <a:r>
              <a:rPr lang="ru-RU" sz="1800" b="1" dirty="0"/>
              <a:t>Почему стоит пропустить прием пищи после 19.00</a:t>
            </a:r>
            <a:r>
              <a:rPr lang="ru-RU" sz="1800" b="1" dirty="0" smtClean="0"/>
              <a:t>?</a:t>
            </a:r>
            <a:endParaRPr lang="ru-RU" sz="1800" dirty="0"/>
          </a:p>
          <a:p>
            <a:r>
              <a:rPr lang="ru-RU" sz="1800" dirty="0"/>
              <a:t>физическая активность вечером значительно уменьшается; </a:t>
            </a:r>
            <a:endParaRPr lang="ru-RU" sz="1800" dirty="0" smtClean="0"/>
          </a:p>
          <a:p>
            <a:r>
              <a:rPr lang="ru-RU" sz="1800" dirty="0" smtClean="0"/>
              <a:t>биоритмы </a:t>
            </a:r>
            <a:r>
              <a:rPr lang="ru-RU" sz="1800" dirty="0"/>
              <a:t>организма человека сбиваются, органы пищеварительной системы не могут в полной мере переработать поступившую </a:t>
            </a:r>
            <a:r>
              <a:rPr lang="ru-RU" sz="1800" dirty="0" smtClean="0"/>
              <a:t>пищу,</a:t>
            </a:r>
          </a:p>
          <a:p>
            <a:r>
              <a:rPr lang="ru-RU" sz="1800" dirty="0" smtClean="0"/>
              <a:t>увеличивается </a:t>
            </a:r>
            <a:r>
              <a:rPr lang="ru-RU" sz="1800" dirty="0"/>
              <a:t>риск появления избыточного веса</a:t>
            </a:r>
          </a:p>
        </p:txBody>
      </p:sp>
    </p:spTree>
    <p:extLst>
      <p:ext uri="{BB962C8B-B14F-4D97-AF65-F5344CB8AC3E}">
        <p14:creationId xmlns:p14="http://schemas.microsoft.com/office/powerpoint/2010/main" val="1156422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ru-RU" sz="2800" b="1" dirty="0"/>
              <a:t>Почему следует питаться дробно, не менее 4 раз в день и небольшими </a:t>
            </a:r>
            <a:r>
              <a:rPr lang="ru-RU" sz="2800" b="1" dirty="0" smtClean="0"/>
              <a:t>порциями?</a:t>
            </a:r>
          </a:p>
          <a:p>
            <a:r>
              <a:rPr lang="ru-RU" sz="1800" dirty="0" smtClean="0"/>
              <a:t>данный </a:t>
            </a:r>
            <a:r>
              <a:rPr lang="ru-RU" sz="1800" dirty="0"/>
              <a:t>режим питания позволяет пище лучше </a:t>
            </a:r>
            <a:r>
              <a:rPr lang="ru-RU" sz="1800" dirty="0" smtClean="0"/>
              <a:t>усваиваться, не </a:t>
            </a:r>
            <a:r>
              <a:rPr lang="ru-RU" sz="1800" dirty="0"/>
              <a:t>перегружая желудочно-кишечный тракт; </a:t>
            </a:r>
            <a:endParaRPr lang="ru-RU" sz="1800" dirty="0" smtClean="0"/>
          </a:p>
          <a:p>
            <a:r>
              <a:rPr lang="ru-RU" sz="1800" dirty="0" smtClean="0"/>
              <a:t>обеспечивает </a:t>
            </a:r>
            <a:r>
              <a:rPr lang="ru-RU" sz="1800" dirty="0"/>
              <a:t>поддержание стабильно высокого </a:t>
            </a:r>
            <a:r>
              <a:rPr lang="ru-RU" sz="1800" dirty="0" smtClean="0"/>
              <a:t>уровня обмена </a:t>
            </a:r>
            <a:r>
              <a:rPr lang="ru-RU" sz="1800" dirty="0"/>
              <a:t>веществ в организме; </a:t>
            </a:r>
            <a:endParaRPr lang="ru-RU" sz="1800" dirty="0" smtClean="0"/>
          </a:p>
          <a:p>
            <a:r>
              <a:rPr lang="ru-RU" sz="1800" dirty="0" smtClean="0"/>
              <a:t>порция </a:t>
            </a:r>
            <a:r>
              <a:rPr lang="ru-RU" sz="1800" dirty="0"/>
              <a:t>объемом 200-250 грамм не приводит к «</a:t>
            </a:r>
            <a:r>
              <a:rPr lang="ru-RU" sz="1800" dirty="0" smtClean="0"/>
              <a:t>переполнению» и </a:t>
            </a:r>
            <a:r>
              <a:rPr lang="ru-RU" sz="1800" dirty="0"/>
              <a:t>«</a:t>
            </a:r>
            <a:r>
              <a:rPr lang="ru-RU" sz="1800" dirty="0" err="1"/>
              <a:t>перерастяжению</a:t>
            </a:r>
            <a:r>
              <a:rPr lang="ru-RU" sz="1800" dirty="0"/>
              <a:t>» желудка.</a:t>
            </a:r>
          </a:p>
        </p:txBody>
      </p:sp>
    </p:spTree>
    <p:extLst>
      <p:ext uri="{BB962C8B-B14F-4D97-AF65-F5344CB8AC3E}">
        <p14:creationId xmlns:p14="http://schemas.microsoft.com/office/powerpoint/2010/main" val="1687491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1314</Words>
  <Application>Microsoft Office PowerPoint</Application>
  <PresentationFormat>Экран (4:3)</PresentationFormat>
  <Paragraphs>93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Школа для детей с избыточной массой тела и ожирением</vt:lpstr>
      <vt:lpstr>Презентация PowerPoint</vt:lpstr>
      <vt:lpstr>ГДЕ СОДЕРЖАТСЯ БЕЛКИ, ЖИРЫ И УГЛЕВОДЫ?</vt:lpstr>
      <vt:lpstr>Контролируйте потребление жира:</vt:lpstr>
      <vt:lpstr>Контролируйте потребление сахара </vt:lpstr>
      <vt:lpstr>Контролируйте потребление соли</vt:lpstr>
      <vt:lpstr>Выбирайте правильные способы кулинарной обработки пищи </vt:lpstr>
      <vt:lpstr>ЧТО НУЖНО ЗНАТЬ КАЖДОМУ ШКОЛЬНИКУ? </vt:lpstr>
      <vt:lpstr>Презентация PowerPoint</vt:lpstr>
      <vt:lpstr>Презентация PowerPoint</vt:lpstr>
      <vt:lpstr>ОБОГАЩЁННЫЕ ПРОДУКТЫ. ЧТО О НИХ НАДО ЗНАТЬ ШКОЛЬНИКУ?</vt:lpstr>
      <vt:lpstr>Презентация PowerPoint</vt:lpstr>
      <vt:lpstr>Презентация PowerPoint</vt:lpstr>
      <vt:lpstr>ДЕФИЦИТ МИКРОЭЛЕМЕНТОВ. ЧТО НУЖНО ЗНАТЬ ШКОЛЬНИКУ?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для детей с избыточной массой тела и ожирением</dc:title>
  <dc:creator>Владелец</dc:creator>
  <cp:lastModifiedBy>Владелец</cp:lastModifiedBy>
  <cp:revision>12</cp:revision>
  <dcterms:created xsi:type="dcterms:W3CDTF">2024-04-14T14:11:39Z</dcterms:created>
  <dcterms:modified xsi:type="dcterms:W3CDTF">2024-05-05T13:32:54Z</dcterms:modified>
</cp:coreProperties>
</file>